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57" r:id="rId4"/>
    <p:sldId id="260" r:id="rId5"/>
    <p:sldId id="261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60" autoAdjust="0"/>
  </p:normalViewPr>
  <p:slideViewPr>
    <p:cSldViewPr>
      <p:cViewPr varScale="1">
        <p:scale>
          <a:sx n="46" d="100"/>
          <a:sy n="46" d="100"/>
        </p:scale>
        <p:origin x="-103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9615AA-F364-48EE-893A-CB5C2F9A1856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881139-E84C-46F1-AEA0-18ADAE1CFE7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mina.kopas@pefja.kg.ac.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2800" b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marL="109728" indent="0" algn="ctr">
              <a:buNone/>
            </a:pPr>
            <a:endParaRPr lang="en-US" sz="2800" b="1" dirty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marL="109728" indent="0" algn="ctr">
              <a:buNone/>
            </a:pPr>
            <a:r>
              <a:rPr lang="sr-Cyrl-CS" sz="28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Предшколска педагогија</a:t>
            </a:r>
            <a:endParaRPr lang="en-US" sz="2800" b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marL="109728" indent="0" algn="ctr">
              <a:buNone/>
            </a:pPr>
            <a:r>
              <a:rPr lang="sr-Cyrl-CS" sz="28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sr-Cyrl-CS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као научна дисциплина</a:t>
            </a:r>
            <a:r>
              <a:rPr lang="sr-Latn-CS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</a:t>
            </a:r>
            <a:endParaRPr lang="en-US" sz="2800" b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marL="0" lvl="0" indent="0" algn="ctr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sr-Latn-CS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sr-Latn-CS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</a:br>
            <a:r>
              <a:rPr lang="sr-Cyrl-BA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</a:rPr>
              <a:t>П</a:t>
            </a:r>
            <a:r>
              <a:rPr lang="ru-RU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</a:rPr>
              <a:t>роф</a:t>
            </a:r>
            <a:r>
              <a:rPr lang="sr-Latn-CS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</a:rPr>
              <a:t>. </a:t>
            </a:r>
            <a:r>
              <a:rPr lang="ru-RU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</a:rPr>
              <a:t>др</a:t>
            </a:r>
            <a:r>
              <a:rPr lang="sr-Latn-CS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sr-Cyrl-BA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</a:rPr>
              <a:t>Е</a:t>
            </a:r>
            <a:r>
              <a:rPr lang="ru-RU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</a:rPr>
              <a:t>мина</a:t>
            </a:r>
            <a:r>
              <a:rPr lang="sr-Latn-CS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</a:rPr>
              <a:t>Копас</a:t>
            </a:r>
            <a:r>
              <a:rPr lang="sr-Latn-CS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</a:rPr>
              <a:t>-</a:t>
            </a:r>
            <a:r>
              <a:rPr lang="ru-RU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</a:rPr>
              <a:t>Вукашиновић</a:t>
            </a:r>
            <a:endParaRPr lang="sr-Latn-CS" sz="2000" b="1" spc="250" dirty="0">
              <a:solidFill>
                <a:srgbClr val="646B86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0" lvl="0" indent="0" algn="ctr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en-US" sz="2000" b="1" spc="250" dirty="0">
                <a:solidFill>
                  <a:srgbClr val="646B86"/>
                </a:solidFill>
                <a:latin typeface="Lucida Sans Unicode" pitchFamily="34" charset="0"/>
                <a:cs typeface="Lucida Sans Unicode" pitchFamily="34" charset="0"/>
                <a:hlinkClick r:id="rId2"/>
              </a:rPr>
              <a:t>emina.kopas@pefja.kg.ac.rs</a:t>
            </a:r>
            <a:endParaRPr lang="en-US" sz="2000" b="1" spc="250" dirty="0">
              <a:solidFill>
                <a:srgbClr val="646B86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0" lvl="0" indent="0" algn="ctr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endParaRPr lang="sr-Latn-CS" sz="1600" b="1" spc="250" dirty="0">
              <a:solidFill>
                <a:srgbClr val="646B86"/>
              </a:solidFill>
              <a:latin typeface="Georgia"/>
            </a:endParaRPr>
          </a:p>
          <a:p>
            <a:pPr marL="109728" indent="0" algn="ctr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4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14445"/>
          </a:xfrm>
        </p:spPr>
        <p:txBody>
          <a:bodyPr>
            <a:normAutofit/>
          </a:bodyPr>
          <a:lstStyle/>
          <a:p>
            <a:pPr algn="ctr"/>
            <a:r>
              <a:rPr lang="sr-Cyrl-CS" sz="2800" dirty="0" smtClean="0"/>
              <a:t> </a:t>
            </a:r>
            <a:r>
              <a:rPr lang="sr-Cyrl-BA" sz="2800" dirty="0" smtClean="0"/>
              <a:t>Развојност и нормативност ПП као научне дисциплине</a:t>
            </a:r>
            <a:endParaRPr lang="sr-Cyrl-C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>
            <a:normAutofit fontScale="40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5900" dirty="0" smtClean="0"/>
              <a:t>Наука</a:t>
            </a:r>
            <a:r>
              <a:rPr lang="sr-Latn-CS" sz="5900" dirty="0" smtClean="0"/>
              <a:t> </a:t>
            </a:r>
            <a:r>
              <a:rPr lang="ru-RU" sz="5900" dirty="0" smtClean="0"/>
              <a:t>и</a:t>
            </a:r>
            <a:r>
              <a:rPr lang="sr-Latn-CS" sz="5900" dirty="0" smtClean="0"/>
              <a:t> </a:t>
            </a:r>
            <a:r>
              <a:rPr lang="ru-RU" sz="5900" dirty="0" smtClean="0"/>
              <a:t>научне</a:t>
            </a:r>
            <a:r>
              <a:rPr lang="sr-Latn-CS" sz="5900" dirty="0" smtClean="0"/>
              <a:t> </a:t>
            </a:r>
            <a:r>
              <a:rPr lang="ru-RU" sz="5900" dirty="0" smtClean="0"/>
              <a:t>дисциплине</a:t>
            </a:r>
            <a:r>
              <a:rPr lang="sr-Latn-CS" sz="5900" dirty="0" smtClean="0"/>
              <a:t> </a:t>
            </a:r>
            <a:r>
              <a:rPr lang="ru-RU" sz="5900" dirty="0" smtClean="0"/>
              <a:t>као</a:t>
            </a:r>
            <a:r>
              <a:rPr lang="sr-Latn-CS" sz="5900" dirty="0" smtClean="0"/>
              <a:t> </a:t>
            </a:r>
            <a:r>
              <a:rPr lang="ru-RU" sz="5900" dirty="0" smtClean="0"/>
              <a:t>систем</a:t>
            </a:r>
            <a:r>
              <a:rPr lang="sr-Latn-CS" sz="5900" dirty="0" smtClean="0"/>
              <a:t> </a:t>
            </a:r>
            <a:r>
              <a:rPr lang="ru-RU" sz="5900" dirty="0" smtClean="0"/>
              <a:t>чињеница</a:t>
            </a:r>
            <a:r>
              <a:rPr lang="sr-Latn-CS" sz="5900" dirty="0" smtClean="0"/>
              <a:t>, </a:t>
            </a:r>
            <a:r>
              <a:rPr lang="ru-RU" sz="5900" dirty="0" smtClean="0"/>
              <a:t>ставова</a:t>
            </a:r>
            <a:r>
              <a:rPr lang="sr-Latn-CS" sz="5900" dirty="0" smtClean="0"/>
              <a:t>, </a:t>
            </a:r>
            <a:r>
              <a:rPr lang="ru-RU" sz="5900" dirty="0" smtClean="0"/>
              <a:t>сазнања</a:t>
            </a:r>
            <a:r>
              <a:rPr lang="sr-Latn-CS" sz="5900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ru-RU" sz="5900" dirty="0" smtClean="0"/>
              <a:t>Предшколска</a:t>
            </a:r>
            <a:r>
              <a:rPr lang="sr-Latn-CS" sz="5900" dirty="0" smtClean="0"/>
              <a:t> </a:t>
            </a:r>
            <a:r>
              <a:rPr lang="ru-RU" sz="5900" dirty="0" smtClean="0"/>
              <a:t>педагогија</a:t>
            </a:r>
            <a:r>
              <a:rPr lang="sr-Latn-CS" sz="5900" dirty="0" smtClean="0"/>
              <a:t> </a:t>
            </a:r>
            <a:r>
              <a:rPr lang="ru-RU" sz="5900" dirty="0" smtClean="0"/>
              <a:t>проучава</a:t>
            </a:r>
            <a:r>
              <a:rPr lang="sr-Latn-CS" sz="5900" dirty="0" smtClean="0"/>
              <a:t> </a:t>
            </a:r>
            <a:r>
              <a:rPr lang="ru-RU" sz="5900" dirty="0" smtClean="0"/>
              <a:t>специфичности</a:t>
            </a:r>
            <a:r>
              <a:rPr lang="sr-Latn-CS" sz="5900" dirty="0" smtClean="0"/>
              <a:t>  </a:t>
            </a:r>
            <a:r>
              <a:rPr lang="ru-RU" sz="5900" b="1" dirty="0" smtClean="0">
                <a:solidFill>
                  <a:srgbClr val="FF0000"/>
                </a:solidFill>
              </a:rPr>
              <a:t>процеса</a:t>
            </a:r>
            <a:r>
              <a:rPr lang="sr-Latn-CS" sz="5900" b="1" dirty="0" smtClean="0">
                <a:solidFill>
                  <a:srgbClr val="FF0000"/>
                </a:solidFill>
              </a:rPr>
              <a:t> </a:t>
            </a:r>
            <a:r>
              <a:rPr lang="ru-RU" sz="5900" b="1" dirty="0" smtClean="0">
                <a:solidFill>
                  <a:srgbClr val="FF0000"/>
                </a:solidFill>
              </a:rPr>
              <a:t>васпитања</a:t>
            </a:r>
            <a:r>
              <a:rPr lang="sr-Latn-CS" sz="5900" b="1" dirty="0" smtClean="0">
                <a:solidFill>
                  <a:srgbClr val="FF0000"/>
                </a:solidFill>
              </a:rPr>
              <a:t> (</a:t>
            </a:r>
            <a:r>
              <a:rPr lang="ru-RU" sz="5900" b="1" dirty="0" smtClean="0">
                <a:solidFill>
                  <a:srgbClr val="FF0000"/>
                </a:solidFill>
              </a:rPr>
              <a:t>образовања</a:t>
            </a:r>
            <a:r>
              <a:rPr lang="sr-Latn-CS" sz="5900" b="1" dirty="0" smtClean="0">
                <a:solidFill>
                  <a:srgbClr val="FF0000"/>
                </a:solidFill>
              </a:rPr>
              <a:t>) </a:t>
            </a:r>
            <a:r>
              <a:rPr lang="ru-RU" sz="5900" b="1" dirty="0" smtClean="0">
                <a:solidFill>
                  <a:srgbClr val="FF0000"/>
                </a:solidFill>
              </a:rPr>
              <a:t>деце</a:t>
            </a:r>
            <a:r>
              <a:rPr lang="sr-Latn-CS" sz="5900" b="1" dirty="0" smtClean="0">
                <a:solidFill>
                  <a:srgbClr val="FF0000"/>
                </a:solidFill>
              </a:rPr>
              <a:t> </a:t>
            </a:r>
            <a:r>
              <a:rPr lang="ru-RU" sz="5900" b="1" dirty="0" smtClean="0">
                <a:solidFill>
                  <a:srgbClr val="FF0000"/>
                </a:solidFill>
              </a:rPr>
              <a:t>раног</a:t>
            </a:r>
            <a:r>
              <a:rPr lang="sr-Latn-CS" sz="5900" b="1" dirty="0" smtClean="0">
                <a:solidFill>
                  <a:srgbClr val="FF0000"/>
                </a:solidFill>
              </a:rPr>
              <a:t> </a:t>
            </a:r>
            <a:r>
              <a:rPr lang="ru-RU" sz="5900" b="1" dirty="0" smtClean="0">
                <a:solidFill>
                  <a:srgbClr val="FF0000"/>
                </a:solidFill>
              </a:rPr>
              <a:t>узраста</a:t>
            </a:r>
            <a:r>
              <a:rPr lang="sr-Latn-CS" sz="5900" b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r>
              <a:rPr lang="sr-Latn-CS" sz="5900" b="1" dirty="0" smtClean="0">
                <a:solidFill>
                  <a:schemeClr val="tx1"/>
                </a:solidFill>
              </a:rPr>
              <a:t>   (</a:t>
            </a:r>
            <a:r>
              <a:rPr lang="ru-RU" sz="5900" b="1" dirty="0" smtClean="0">
                <a:solidFill>
                  <a:schemeClr val="tx1"/>
                </a:solidFill>
              </a:rPr>
              <a:t>Ф</a:t>
            </a:r>
            <a:r>
              <a:rPr lang="ru-RU" sz="5900" b="1" dirty="0" smtClean="0"/>
              <a:t>утуролошки</a:t>
            </a:r>
            <a:r>
              <a:rPr lang="sr-Latn-CS" sz="5900" b="1" dirty="0" smtClean="0"/>
              <a:t> </a:t>
            </a:r>
            <a:r>
              <a:rPr lang="ru-RU" sz="5900" b="1" dirty="0" smtClean="0"/>
              <a:t>карактер</a:t>
            </a:r>
            <a:r>
              <a:rPr lang="sr-Latn-CS" sz="5900" b="1" dirty="0" smtClean="0"/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r-Latn-CS" sz="5900" dirty="0"/>
              <a:t> </a:t>
            </a:r>
            <a:r>
              <a:rPr lang="ru-RU" sz="5900" dirty="0" smtClean="0"/>
              <a:t>Методологија</a:t>
            </a:r>
            <a:r>
              <a:rPr lang="sr-Latn-CS" sz="5900" dirty="0" smtClean="0"/>
              <a:t> </a:t>
            </a:r>
            <a:r>
              <a:rPr lang="ru-RU" sz="5900" dirty="0" smtClean="0"/>
              <a:t>истраживања</a:t>
            </a:r>
            <a:r>
              <a:rPr lang="sr-Latn-CS" sz="5900" dirty="0" smtClean="0"/>
              <a:t> </a:t>
            </a:r>
            <a:r>
              <a:rPr lang="ru-RU" sz="5900" dirty="0" smtClean="0"/>
              <a:t>у</a:t>
            </a:r>
            <a:r>
              <a:rPr lang="sr-Latn-CS" sz="5900" dirty="0" smtClean="0"/>
              <a:t> </a:t>
            </a:r>
            <a:r>
              <a:rPr lang="ru-RU" sz="5900" dirty="0" smtClean="0"/>
              <a:t>предшколској</a:t>
            </a:r>
            <a:r>
              <a:rPr lang="sr-Latn-CS" sz="5900" dirty="0" smtClean="0"/>
              <a:t> </a:t>
            </a:r>
            <a:r>
              <a:rPr lang="ru-RU" sz="5900" dirty="0" smtClean="0"/>
              <a:t>педагогији</a:t>
            </a:r>
            <a:r>
              <a:rPr lang="sr-Latn-CS" sz="5900" dirty="0" smtClean="0"/>
              <a:t>, </a:t>
            </a:r>
            <a:r>
              <a:rPr lang="ru-RU" sz="5900" dirty="0" smtClean="0"/>
              <a:t>на</a:t>
            </a:r>
            <a:r>
              <a:rPr lang="sr-Latn-CS" sz="5900" dirty="0" smtClean="0"/>
              <a:t> </a:t>
            </a:r>
            <a:r>
              <a:rPr lang="ru-RU" sz="5900" dirty="0" smtClean="0"/>
              <a:t>путу</a:t>
            </a:r>
            <a:r>
              <a:rPr lang="sr-Latn-CS" sz="5900" dirty="0" smtClean="0"/>
              <a:t> </a:t>
            </a:r>
            <a:r>
              <a:rPr lang="ru-RU" sz="5900" dirty="0" smtClean="0"/>
              <a:t>до</a:t>
            </a:r>
            <a:r>
              <a:rPr lang="sr-Latn-CS" sz="5900" dirty="0" smtClean="0"/>
              <a:t> </a:t>
            </a:r>
            <a:r>
              <a:rPr lang="ru-RU" sz="5900" dirty="0" smtClean="0"/>
              <a:t>истине</a:t>
            </a:r>
            <a:r>
              <a:rPr lang="sr-Latn-CS" sz="5900" dirty="0" smtClean="0"/>
              <a:t>. </a:t>
            </a:r>
            <a:r>
              <a:rPr lang="ru-RU" sz="5900" dirty="0" smtClean="0"/>
              <a:t>Потреба</a:t>
            </a:r>
            <a:r>
              <a:rPr lang="sr-Latn-CS" sz="5900" dirty="0" smtClean="0"/>
              <a:t> </a:t>
            </a:r>
            <a:r>
              <a:rPr lang="ru-RU" sz="5900" dirty="0" smtClean="0"/>
              <a:t>за</a:t>
            </a:r>
            <a:r>
              <a:rPr lang="sr-Latn-CS" sz="5900" dirty="0" smtClean="0"/>
              <a:t> </a:t>
            </a:r>
            <a:r>
              <a:rPr lang="ru-RU" sz="5900" dirty="0" smtClean="0"/>
              <a:t>сталном</a:t>
            </a:r>
            <a:r>
              <a:rPr lang="sr-Latn-CS" sz="5900" dirty="0" smtClean="0"/>
              <a:t> </a:t>
            </a:r>
            <a:r>
              <a:rPr lang="ru-RU" sz="5900" dirty="0" smtClean="0"/>
              <a:t>провером</a:t>
            </a:r>
            <a:r>
              <a:rPr lang="sr-Latn-CS" sz="5900" dirty="0" smtClean="0"/>
              <a:t> </a:t>
            </a:r>
            <a:r>
              <a:rPr lang="ru-RU" sz="5900" dirty="0" smtClean="0"/>
              <a:t>вредности</a:t>
            </a:r>
            <a:r>
              <a:rPr lang="sr-Latn-CS" sz="5900" dirty="0" smtClean="0"/>
              <a:t>.</a:t>
            </a:r>
          </a:p>
          <a:p>
            <a:pPr algn="l"/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r-Latn-CS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Описује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чињенице</a:t>
            </a:r>
            <a:r>
              <a:rPr lang="sr-Latn-CS" dirty="0" smtClean="0"/>
              <a:t> </a:t>
            </a:r>
            <a:r>
              <a:rPr lang="ru-RU" dirty="0" smtClean="0"/>
              <a:t>о</a:t>
            </a:r>
            <a:r>
              <a:rPr lang="sr-Latn-CS" dirty="0" smtClean="0"/>
              <a:t> </a:t>
            </a:r>
            <a:r>
              <a:rPr lang="ru-RU" dirty="0" smtClean="0"/>
              <a:t>појавама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процесима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васпитању</a:t>
            </a:r>
            <a:r>
              <a:rPr lang="sr-Latn-CS" dirty="0" smtClean="0"/>
              <a:t> (</a:t>
            </a:r>
            <a:r>
              <a:rPr lang="ru-RU" dirty="0" smtClean="0"/>
              <a:t>образовању</a:t>
            </a:r>
            <a:r>
              <a:rPr lang="sr-Latn-CS" dirty="0" smtClean="0"/>
              <a:t>) </a:t>
            </a:r>
            <a:r>
              <a:rPr lang="ru-RU" dirty="0" smtClean="0"/>
              <a:t>деце</a:t>
            </a:r>
            <a:r>
              <a:rPr lang="sr-Latn-CS" dirty="0" smtClean="0"/>
              <a:t> </a:t>
            </a:r>
            <a:r>
              <a:rPr lang="ru-RU" dirty="0" smtClean="0"/>
              <a:t>раних</a:t>
            </a:r>
            <a:r>
              <a:rPr lang="sr-Latn-CS" dirty="0" smtClean="0"/>
              <a:t> </a:t>
            </a:r>
            <a:r>
              <a:rPr lang="ru-RU" dirty="0" smtClean="0"/>
              <a:t>узраста</a:t>
            </a:r>
            <a:r>
              <a:rPr lang="sr-Latn-CS" dirty="0" smtClean="0"/>
              <a:t> (</a:t>
            </a:r>
            <a:r>
              <a:rPr lang="ru-RU" dirty="0" smtClean="0"/>
              <a:t>ДРУ</a:t>
            </a:r>
            <a:r>
              <a:rPr lang="sr-Latn-CS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Утврђује</a:t>
            </a:r>
            <a:r>
              <a:rPr lang="sr-Latn-CS" dirty="0" smtClean="0"/>
              <a:t> </a:t>
            </a:r>
            <a:r>
              <a:rPr lang="ru-RU" dirty="0" smtClean="0"/>
              <a:t>правилности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принципе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тим</a:t>
            </a:r>
            <a:r>
              <a:rPr lang="sr-Latn-CS" dirty="0" smtClean="0"/>
              <a:t> </a:t>
            </a:r>
            <a:r>
              <a:rPr lang="ru-RU" dirty="0" smtClean="0"/>
              <a:t>појавама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процесима</a:t>
            </a:r>
            <a:r>
              <a:rPr lang="sr-Latn-CS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Открива</a:t>
            </a:r>
            <a:r>
              <a:rPr lang="sr-Latn-CS" dirty="0" smtClean="0"/>
              <a:t> </a:t>
            </a:r>
            <a:r>
              <a:rPr lang="ru-RU" dirty="0" smtClean="0"/>
              <a:t>законитости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узрочно</a:t>
            </a:r>
            <a:r>
              <a:rPr lang="sr-Latn-CS" dirty="0" smtClean="0"/>
              <a:t>-</a:t>
            </a:r>
            <a:r>
              <a:rPr lang="ru-RU" dirty="0" smtClean="0"/>
              <a:t>последичне</a:t>
            </a:r>
            <a:r>
              <a:rPr lang="sr-Latn-CS" dirty="0" smtClean="0"/>
              <a:t> </a:t>
            </a:r>
            <a:r>
              <a:rPr lang="ru-RU" dirty="0" smtClean="0"/>
              <a:t>везе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односе</a:t>
            </a:r>
            <a:r>
              <a:rPr lang="sr-Latn-CS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Уопштава</a:t>
            </a:r>
            <a:r>
              <a:rPr lang="sr-Latn-CS" dirty="0" smtClean="0"/>
              <a:t> </a:t>
            </a:r>
            <a:r>
              <a:rPr lang="ru-RU" dirty="0" smtClean="0"/>
              <a:t>ставове</a:t>
            </a:r>
            <a:r>
              <a:rPr lang="sr-Latn-CS" dirty="0" smtClean="0"/>
              <a:t>, </a:t>
            </a:r>
            <a:r>
              <a:rPr lang="ru-RU" dirty="0" smtClean="0"/>
              <a:t>сазнања</a:t>
            </a:r>
            <a:r>
              <a:rPr lang="sr-Latn-CS" dirty="0" smtClean="0"/>
              <a:t> (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теоријски</a:t>
            </a:r>
            <a:r>
              <a:rPr lang="sr-Latn-CS" dirty="0" smtClean="0"/>
              <a:t> </a:t>
            </a:r>
            <a:r>
              <a:rPr lang="ru-RU" dirty="0" smtClean="0"/>
              <a:t>систем</a:t>
            </a:r>
            <a:r>
              <a:rPr lang="sr-Latn-CS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Трага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за</a:t>
            </a:r>
            <a:r>
              <a:rPr lang="sr-Latn-CS" dirty="0" smtClean="0"/>
              <a:t> </a:t>
            </a:r>
            <a:r>
              <a:rPr lang="ru-RU" dirty="0" smtClean="0"/>
              <a:t>вредносним</a:t>
            </a:r>
            <a:r>
              <a:rPr lang="sr-Latn-CS" dirty="0" smtClean="0"/>
              <a:t> </a:t>
            </a:r>
            <a:r>
              <a:rPr lang="ru-RU" dirty="0" smtClean="0"/>
              <a:t>ставовима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васпитању</a:t>
            </a:r>
            <a:r>
              <a:rPr lang="sr-Latn-CS" dirty="0" smtClean="0"/>
              <a:t> </a:t>
            </a:r>
            <a:r>
              <a:rPr lang="ru-RU" dirty="0" smtClean="0"/>
              <a:t>ДРУ</a:t>
            </a:r>
            <a:r>
              <a:rPr lang="sr-Latn-C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Прикупља</a:t>
            </a:r>
            <a:r>
              <a:rPr lang="sr-Latn-CS" b="1" dirty="0" smtClean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разрађује</a:t>
            </a:r>
            <a:r>
              <a:rPr lang="sr-Latn-CS" b="1" dirty="0" smtClean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уобличава</a:t>
            </a:r>
            <a:r>
              <a:rPr lang="sr-Latn-CS" b="1" dirty="0" smtClean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синтетизује</a:t>
            </a:r>
            <a:r>
              <a:rPr lang="sr-Latn-CS" b="1" dirty="0" smtClean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мења</a:t>
            </a:r>
            <a:r>
              <a:rPr lang="sr-Latn-CS" b="1" dirty="0" smtClean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предвиђа</a:t>
            </a:r>
            <a:r>
              <a:rPr lang="sr-Latn-CS" b="1" dirty="0" smtClean="0">
                <a:solidFill>
                  <a:srgbClr val="FF0000"/>
                </a:solidFill>
              </a:rPr>
              <a:t>...</a:t>
            </a:r>
          </a:p>
          <a:p>
            <a:pPr algn="ctr">
              <a:buNone/>
            </a:pPr>
            <a:r>
              <a:rPr lang="sr-Cyrl-CS" b="1" dirty="0" smtClean="0"/>
              <a:t>...до унапређивања васпитне праксе</a:t>
            </a:r>
            <a:r>
              <a:rPr lang="sr-Latn-CS" b="1" dirty="0" smtClean="0"/>
              <a:t>.</a:t>
            </a:r>
            <a:endParaRPr lang="sr-Cyrl-C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Задаци</a:t>
            </a:r>
            <a:r>
              <a:rPr lang="sr-Latn-CS" sz="3200" dirty="0" smtClean="0"/>
              <a:t> </a:t>
            </a:r>
            <a:r>
              <a:rPr lang="ru-RU" sz="3200" dirty="0" smtClean="0"/>
              <a:t>предшколске</a:t>
            </a:r>
            <a:r>
              <a:rPr lang="sr-Latn-CS" sz="3200" dirty="0" smtClean="0"/>
              <a:t> </a:t>
            </a:r>
            <a:r>
              <a:rPr lang="ru-RU" sz="3200" dirty="0" smtClean="0"/>
              <a:t>педагогије</a:t>
            </a:r>
            <a:endParaRPr lang="sr-Latn-C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Шире</a:t>
            </a:r>
            <a:r>
              <a:rPr lang="sr-Latn-CS" b="1" dirty="0" smtClean="0"/>
              <a:t> </a:t>
            </a:r>
            <a:r>
              <a:rPr lang="ru-RU" b="1" dirty="0" smtClean="0"/>
              <a:t>диференцирање</a:t>
            </a:r>
            <a:r>
              <a:rPr lang="sr-Latn-CS" b="1" dirty="0" smtClean="0"/>
              <a:t> </a:t>
            </a:r>
            <a:r>
              <a:rPr lang="ru-RU" dirty="0" smtClean="0"/>
              <a:t>унутар</a:t>
            </a:r>
            <a:r>
              <a:rPr lang="sr-Latn-CS" dirty="0" smtClean="0"/>
              <a:t> </a:t>
            </a:r>
            <a:r>
              <a:rPr lang="ru-RU" dirty="0" smtClean="0"/>
              <a:t>педагошке</a:t>
            </a:r>
            <a:r>
              <a:rPr lang="sr-Latn-CS" dirty="0" smtClean="0"/>
              <a:t> </a:t>
            </a:r>
            <a:r>
              <a:rPr lang="ru-RU" dirty="0" smtClean="0"/>
              <a:t>науке</a:t>
            </a:r>
            <a:r>
              <a:rPr lang="sr-Latn-CS" dirty="0" smtClean="0"/>
              <a:t>;</a:t>
            </a:r>
          </a:p>
          <a:p>
            <a:r>
              <a:rPr lang="ru-RU" dirty="0" smtClean="0"/>
              <a:t>Повећана</a:t>
            </a:r>
            <a:r>
              <a:rPr lang="sr-Latn-CS" dirty="0" smtClean="0"/>
              <a:t> </a:t>
            </a:r>
            <a:r>
              <a:rPr lang="ru-RU" b="1" dirty="0" smtClean="0"/>
              <a:t>интересовања</a:t>
            </a:r>
            <a:r>
              <a:rPr lang="sr-Latn-CS" b="1" dirty="0" smtClean="0"/>
              <a:t> </a:t>
            </a:r>
            <a:r>
              <a:rPr lang="ru-RU" b="1" dirty="0" smtClean="0"/>
              <a:t>за</a:t>
            </a:r>
            <a:r>
              <a:rPr lang="sr-Latn-CS" b="1" dirty="0" smtClean="0"/>
              <a:t> </a:t>
            </a:r>
            <a:r>
              <a:rPr lang="ru-RU" b="1" dirty="0" smtClean="0"/>
              <a:t>рано</a:t>
            </a:r>
            <a:r>
              <a:rPr lang="sr-Latn-CS" b="1" dirty="0" smtClean="0"/>
              <a:t> </a:t>
            </a:r>
            <a:r>
              <a:rPr lang="ru-RU" b="1" dirty="0" smtClean="0"/>
              <a:t>детињство</a:t>
            </a:r>
            <a:r>
              <a:rPr lang="sr-Latn-CS" dirty="0" smtClean="0"/>
              <a:t>, </a:t>
            </a:r>
            <a:r>
              <a:rPr lang="ru-RU" dirty="0" smtClean="0"/>
              <a:t>развој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васпитање</a:t>
            </a:r>
            <a:r>
              <a:rPr lang="sr-Latn-CS" dirty="0" smtClean="0"/>
              <a:t> </a:t>
            </a:r>
            <a:r>
              <a:rPr lang="ru-RU" dirty="0" smtClean="0"/>
              <a:t>деце</a:t>
            </a:r>
            <a:r>
              <a:rPr lang="sr-Latn-CS" dirty="0" smtClean="0"/>
              <a:t> </a:t>
            </a:r>
            <a:r>
              <a:rPr lang="ru-RU" dirty="0" smtClean="0"/>
              <a:t>до</a:t>
            </a:r>
            <a:r>
              <a:rPr lang="sr-Latn-CS" dirty="0" smtClean="0"/>
              <a:t> </a:t>
            </a:r>
            <a:r>
              <a:rPr lang="ru-RU" dirty="0" smtClean="0"/>
              <a:t>поласка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школу</a:t>
            </a:r>
            <a:r>
              <a:rPr lang="sr-Latn-CS" dirty="0" smtClean="0"/>
              <a:t>;</a:t>
            </a:r>
          </a:p>
          <a:p>
            <a:r>
              <a:rPr lang="ru-RU" dirty="0" smtClean="0"/>
              <a:t>Конкретизован</a:t>
            </a:r>
            <a:r>
              <a:rPr lang="sr-Latn-CS" dirty="0" smtClean="0"/>
              <a:t> </a:t>
            </a:r>
            <a:r>
              <a:rPr lang="ru-RU" b="1" dirty="0" smtClean="0"/>
              <a:t>значај</a:t>
            </a:r>
            <a:r>
              <a:rPr lang="sr-Latn-CS" b="1" dirty="0" smtClean="0"/>
              <a:t> </a:t>
            </a:r>
            <a:r>
              <a:rPr lang="ru-RU" dirty="0" smtClean="0"/>
              <a:t>раног</a:t>
            </a:r>
            <a:r>
              <a:rPr lang="sr-Latn-CS" dirty="0" smtClean="0"/>
              <a:t> </a:t>
            </a:r>
            <a:r>
              <a:rPr lang="ru-RU" dirty="0" smtClean="0"/>
              <a:t>периода</a:t>
            </a:r>
            <a:r>
              <a:rPr lang="sr-Latn-CS" dirty="0" smtClean="0"/>
              <a:t> </a:t>
            </a:r>
            <a:r>
              <a:rPr lang="ru-RU" b="1" dirty="0" smtClean="0"/>
              <a:t>за</a:t>
            </a:r>
            <a:r>
              <a:rPr lang="sr-Latn-CS" b="1" dirty="0" smtClean="0"/>
              <a:t> </a:t>
            </a:r>
            <a:r>
              <a:rPr lang="ru-RU" b="1" dirty="0" smtClean="0"/>
              <a:t>целокупан</a:t>
            </a:r>
            <a:r>
              <a:rPr lang="sr-Latn-CS" b="1" dirty="0" smtClean="0"/>
              <a:t> </a:t>
            </a:r>
            <a:r>
              <a:rPr lang="ru-RU" b="1" dirty="0" smtClean="0"/>
              <a:t>развој</a:t>
            </a:r>
            <a:r>
              <a:rPr lang="sr-Latn-CS" dirty="0" smtClean="0"/>
              <a:t> </a:t>
            </a:r>
            <a:r>
              <a:rPr lang="ru-RU" dirty="0" smtClean="0"/>
              <a:t>појединца</a:t>
            </a:r>
            <a:r>
              <a:rPr lang="sr-Latn-CS" dirty="0" smtClean="0"/>
              <a:t> (</a:t>
            </a:r>
            <a:r>
              <a:rPr lang="ru-RU" dirty="0" smtClean="0"/>
              <a:t>диференцирање</a:t>
            </a:r>
            <a:r>
              <a:rPr lang="sr-Latn-CS" dirty="0" smtClean="0"/>
              <a:t> </a:t>
            </a:r>
            <a:r>
              <a:rPr lang="ru-RU" dirty="0" smtClean="0"/>
              <a:t>дечје</a:t>
            </a:r>
            <a:r>
              <a:rPr lang="sr-Latn-CS" dirty="0" smtClean="0"/>
              <a:t> </a:t>
            </a:r>
            <a:r>
              <a:rPr lang="ru-RU" dirty="0" smtClean="0"/>
              <a:t>психологије</a:t>
            </a:r>
            <a:r>
              <a:rPr lang="sr-Latn-CS" dirty="0" smtClean="0"/>
              <a:t>, </a:t>
            </a:r>
            <a:r>
              <a:rPr lang="ru-RU" dirty="0" smtClean="0"/>
              <a:t>педијатрије</a:t>
            </a:r>
            <a:r>
              <a:rPr lang="sr-Latn-CS" dirty="0" smtClean="0"/>
              <a:t>,...);</a:t>
            </a:r>
          </a:p>
          <a:p>
            <a:r>
              <a:rPr lang="ru-RU" dirty="0" smtClean="0"/>
              <a:t>Интензивнији</a:t>
            </a:r>
            <a:r>
              <a:rPr lang="sr-Latn-CS" dirty="0" smtClean="0"/>
              <a:t> </a:t>
            </a:r>
            <a:r>
              <a:rPr lang="ru-RU" dirty="0" smtClean="0"/>
              <a:t>развој</a:t>
            </a:r>
            <a:r>
              <a:rPr lang="sr-Latn-CS" dirty="0" smtClean="0"/>
              <a:t> </a:t>
            </a:r>
            <a:r>
              <a:rPr lang="ru-RU" b="1" dirty="0" smtClean="0"/>
              <a:t>мреже</a:t>
            </a:r>
            <a:r>
              <a:rPr lang="sr-Latn-CS" b="1" dirty="0" smtClean="0"/>
              <a:t> </a:t>
            </a:r>
            <a:r>
              <a:rPr lang="ru-RU" b="1" dirty="0" smtClean="0"/>
              <a:t>предшколских</a:t>
            </a:r>
            <a:r>
              <a:rPr lang="sr-Latn-CS" b="1" dirty="0" smtClean="0"/>
              <a:t> </a:t>
            </a:r>
            <a:r>
              <a:rPr lang="ru-RU" b="1" dirty="0" smtClean="0"/>
              <a:t>установа</a:t>
            </a:r>
            <a:r>
              <a:rPr lang="sr-Latn-CS" dirty="0" smtClean="0"/>
              <a:t>;</a:t>
            </a:r>
          </a:p>
          <a:p>
            <a:r>
              <a:rPr lang="ru-RU" b="1" dirty="0" smtClean="0"/>
              <a:t>Промене</a:t>
            </a:r>
            <a:r>
              <a:rPr lang="sr-Latn-CS" b="1" dirty="0" smtClean="0"/>
              <a:t> </a:t>
            </a:r>
            <a:r>
              <a:rPr lang="ru-RU" b="1" dirty="0" smtClean="0"/>
              <a:t>улога</a:t>
            </a:r>
            <a:r>
              <a:rPr lang="sr-Latn-CS" b="1" dirty="0" smtClean="0"/>
              <a:t> </a:t>
            </a:r>
            <a:r>
              <a:rPr lang="ru-RU" dirty="0" smtClean="0"/>
              <a:t>жене</a:t>
            </a:r>
            <a:r>
              <a:rPr lang="sr-Latn-CS" dirty="0" smtClean="0"/>
              <a:t> (</a:t>
            </a:r>
            <a:r>
              <a:rPr lang="ru-RU" dirty="0" smtClean="0"/>
              <a:t>мајке</a:t>
            </a:r>
            <a:r>
              <a:rPr lang="sr-Latn-CS" dirty="0" smtClean="0"/>
              <a:t>) </a:t>
            </a:r>
            <a:r>
              <a:rPr lang="ru-RU" b="1" dirty="0" smtClean="0"/>
              <a:t>и</a:t>
            </a:r>
            <a:r>
              <a:rPr lang="sr-Latn-CS" b="1" dirty="0" smtClean="0"/>
              <a:t> </a:t>
            </a:r>
            <a:r>
              <a:rPr lang="ru-RU" b="1" dirty="0" smtClean="0"/>
              <a:t>односа</a:t>
            </a:r>
            <a:r>
              <a:rPr lang="sr-Latn-CS" b="1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породици</a:t>
            </a:r>
            <a:r>
              <a:rPr lang="sr-Latn-CS" dirty="0" smtClean="0"/>
              <a:t>,...</a:t>
            </a:r>
          </a:p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Диференцирање</a:t>
            </a:r>
            <a:r>
              <a:rPr lang="sr-Latn-CS" sz="2800" dirty="0" smtClean="0"/>
              <a:t> </a:t>
            </a:r>
            <a:r>
              <a:rPr lang="ru-RU" sz="2800" dirty="0" smtClean="0"/>
              <a:t>предшколске</a:t>
            </a:r>
            <a:r>
              <a:rPr lang="sr-Latn-CS" sz="2800" dirty="0" smtClean="0"/>
              <a:t> </a:t>
            </a:r>
            <a:r>
              <a:rPr lang="ru-RU" sz="2800" dirty="0" smtClean="0"/>
              <a:t>педагогије</a:t>
            </a:r>
            <a:r>
              <a:rPr lang="sr-Latn-CS" sz="2800" dirty="0" smtClean="0"/>
              <a:t> (</a:t>
            </a:r>
            <a:r>
              <a:rPr lang="ru-RU" sz="2800" dirty="0" smtClean="0"/>
              <a:t>разлози</a:t>
            </a:r>
            <a:r>
              <a:rPr lang="sr-Latn-CS" sz="2800" dirty="0" smtClean="0"/>
              <a:t>)</a:t>
            </a:r>
            <a:endParaRPr lang="sr-Latn-C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Вертикални</a:t>
            </a:r>
            <a:r>
              <a:rPr lang="sr-Latn-C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континуитет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односу</a:t>
            </a:r>
            <a:r>
              <a:rPr lang="sr-Latn-CS" dirty="0" smtClean="0"/>
              <a:t> </a:t>
            </a:r>
            <a:r>
              <a:rPr lang="ru-RU" dirty="0" smtClean="0"/>
              <a:t>на</a:t>
            </a:r>
            <a:r>
              <a:rPr lang="sr-Latn-CS" dirty="0" smtClean="0"/>
              <a:t> </a:t>
            </a:r>
            <a:r>
              <a:rPr lang="ru-RU" dirty="0" smtClean="0"/>
              <a:t>остале</a:t>
            </a:r>
            <a:r>
              <a:rPr lang="sr-Latn-CS" dirty="0" smtClean="0"/>
              <a:t> </a:t>
            </a:r>
            <a:r>
              <a:rPr lang="ru-RU" dirty="0" smtClean="0"/>
              <a:t>ступњеве</a:t>
            </a:r>
            <a:r>
              <a:rPr lang="sr-Latn-CS" dirty="0" smtClean="0"/>
              <a:t> </a:t>
            </a:r>
            <a:r>
              <a:rPr lang="ru-RU" dirty="0" smtClean="0"/>
              <a:t>система</a:t>
            </a:r>
            <a:r>
              <a:rPr lang="sr-Latn-CS" dirty="0" smtClean="0"/>
              <a:t> </a:t>
            </a:r>
            <a:r>
              <a:rPr lang="ru-RU" dirty="0" smtClean="0"/>
              <a:t>образовања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васпитања</a:t>
            </a:r>
            <a:r>
              <a:rPr lang="sr-Latn-CS" dirty="0" smtClean="0"/>
              <a:t>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Хоризонтални</a:t>
            </a:r>
            <a:r>
              <a:rPr lang="sr-Latn-C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континуитет</a:t>
            </a:r>
            <a:r>
              <a:rPr lang="sr-Latn-CS" b="1" dirty="0" smtClean="0">
                <a:solidFill>
                  <a:srgbClr val="FF0000"/>
                </a:solidFill>
              </a:rPr>
              <a:t> </a:t>
            </a:r>
            <a:r>
              <a:rPr lang="sr-Latn-CS" dirty="0" smtClean="0"/>
              <a:t>(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односу</a:t>
            </a:r>
            <a:r>
              <a:rPr lang="sr-Latn-CS" dirty="0" smtClean="0"/>
              <a:t> </a:t>
            </a:r>
            <a:r>
              <a:rPr lang="ru-RU" dirty="0" smtClean="0"/>
              <a:t>на</a:t>
            </a:r>
            <a:r>
              <a:rPr lang="sr-Latn-CS" dirty="0" smtClean="0"/>
              <a:t> </a:t>
            </a:r>
            <a:r>
              <a:rPr lang="ru-RU" dirty="0" smtClean="0"/>
              <a:t>факторе</a:t>
            </a:r>
            <a:r>
              <a:rPr lang="sr-Latn-CS" dirty="0" smtClean="0"/>
              <a:t> </a:t>
            </a:r>
            <a:r>
              <a:rPr lang="ru-RU" dirty="0" smtClean="0"/>
              <a:t>развоја</a:t>
            </a:r>
            <a:r>
              <a:rPr lang="sr-Latn-CS" dirty="0" smtClean="0"/>
              <a:t> </a:t>
            </a:r>
            <a:r>
              <a:rPr lang="ru-RU" dirty="0" smtClean="0"/>
              <a:t>личности</a:t>
            </a:r>
            <a:r>
              <a:rPr lang="sr-Latn-CS" dirty="0" smtClean="0"/>
              <a:t>).</a:t>
            </a: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Континуитет</a:t>
            </a:r>
            <a:r>
              <a:rPr lang="sr-Latn-CS" sz="2800" dirty="0" smtClean="0"/>
              <a:t> </a:t>
            </a:r>
            <a:r>
              <a:rPr lang="ru-RU" sz="2800" dirty="0" smtClean="0"/>
              <a:t>у</a:t>
            </a:r>
            <a:r>
              <a:rPr lang="sr-Latn-CS" sz="2800" dirty="0" smtClean="0"/>
              <a:t> </a:t>
            </a:r>
            <a:r>
              <a:rPr lang="ru-RU" sz="2800" dirty="0" smtClean="0"/>
              <a:t>систему</a:t>
            </a:r>
            <a:r>
              <a:rPr lang="sr-Latn-CS" sz="2800" dirty="0" smtClean="0"/>
              <a:t> </a:t>
            </a:r>
            <a:r>
              <a:rPr lang="ru-RU" sz="2800" dirty="0" smtClean="0"/>
              <a:t>педагошких</a:t>
            </a:r>
            <a:r>
              <a:rPr lang="sr-Latn-CS" sz="2800" dirty="0" smtClean="0"/>
              <a:t> </a:t>
            </a:r>
            <a:r>
              <a:rPr lang="ru-RU" sz="2800" dirty="0" smtClean="0"/>
              <a:t>дисциплина</a:t>
            </a:r>
            <a:endParaRPr lang="sr-Latn-C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Филозофија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еманципаторски</a:t>
            </a:r>
            <a:r>
              <a:rPr lang="sr-Latn-CS" dirty="0" smtClean="0"/>
              <a:t> </a:t>
            </a:r>
            <a:r>
              <a:rPr lang="ru-RU" dirty="0" smtClean="0"/>
              <a:t>циљ</a:t>
            </a:r>
            <a:r>
              <a:rPr lang="sr-Latn-CS" dirty="0" smtClean="0"/>
              <a:t> </a:t>
            </a:r>
            <a:r>
              <a:rPr lang="ru-RU" dirty="0" smtClean="0"/>
              <a:t>васпитања</a:t>
            </a:r>
            <a:r>
              <a:rPr lang="sr-Latn-CS" dirty="0" smtClean="0"/>
              <a:t>)</a:t>
            </a:r>
          </a:p>
          <a:p>
            <a:r>
              <a:rPr lang="ru-RU" b="1" dirty="0" smtClean="0"/>
              <a:t>Психологија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карактеристике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специфичности</a:t>
            </a:r>
            <a:r>
              <a:rPr lang="sr-Latn-CS" dirty="0" smtClean="0"/>
              <a:t> </a:t>
            </a:r>
            <a:r>
              <a:rPr lang="ru-RU" dirty="0" smtClean="0"/>
              <a:t>узраста</a:t>
            </a:r>
            <a:r>
              <a:rPr lang="sr-Latn-CS" dirty="0" smtClean="0"/>
              <a:t>)</a:t>
            </a:r>
          </a:p>
          <a:p>
            <a:r>
              <a:rPr lang="ru-RU" b="1" dirty="0" smtClean="0"/>
              <a:t>Социологија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друштвено</a:t>
            </a:r>
            <a:r>
              <a:rPr lang="sr-Latn-CS" dirty="0" smtClean="0"/>
              <a:t>-</a:t>
            </a:r>
            <a:r>
              <a:rPr lang="ru-RU" dirty="0" smtClean="0"/>
              <a:t>историјска</a:t>
            </a:r>
            <a:r>
              <a:rPr lang="sr-Latn-CS" dirty="0" smtClean="0"/>
              <a:t> </a:t>
            </a:r>
            <a:r>
              <a:rPr lang="ru-RU" dirty="0" smtClean="0"/>
              <a:t>условљеност</a:t>
            </a:r>
            <a:r>
              <a:rPr lang="sr-Latn-CS" dirty="0" smtClean="0"/>
              <a:t> </a:t>
            </a:r>
            <a:r>
              <a:rPr lang="ru-RU" dirty="0" smtClean="0"/>
              <a:t>васпитања</a:t>
            </a:r>
            <a:r>
              <a:rPr lang="sr-Latn-CS" dirty="0" smtClean="0"/>
              <a:t>)</a:t>
            </a:r>
          </a:p>
          <a:p>
            <a:r>
              <a:rPr lang="ru-RU" b="1" dirty="0" smtClean="0"/>
              <a:t>Етологија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понашање</a:t>
            </a:r>
            <a:r>
              <a:rPr lang="sr-Latn-CS" dirty="0" smtClean="0"/>
              <a:t> </a:t>
            </a:r>
            <a:r>
              <a:rPr lang="ru-RU" dirty="0" smtClean="0"/>
              <a:t>човека</a:t>
            </a:r>
            <a:r>
              <a:rPr lang="sr-Latn-CS" dirty="0" smtClean="0"/>
              <a:t> </a:t>
            </a:r>
            <a:r>
              <a:rPr lang="ru-RU" dirty="0" smtClean="0"/>
              <a:t>одређено</a:t>
            </a:r>
            <a:r>
              <a:rPr lang="sr-Latn-CS" dirty="0" smtClean="0"/>
              <a:t> </a:t>
            </a:r>
            <a:r>
              <a:rPr lang="ru-RU" dirty="0" smtClean="0"/>
              <a:t>утицајима</a:t>
            </a:r>
            <a:r>
              <a:rPr lang="sr-Latn-CS" dirty="0" smtClean="0"/>
              <a:t> </a:t>
            </a:r>
            <a:r>
              <a:rPr lang="ru-RU" dirty="0" smtClean="0"/>
              <a:t>средине</a:t>
            </a:r>
            <a:r>
              <a:rPr lang="sr-Latn-CS" dirty="0" smtClean="0"/>
              <a:t>)</a:t>
            </a:r>
          </a:p>
          <a:p>
            <a:r>
              <a:rPr lang="ru-RU" b="1" dirty="0" smtClean="0"/>
              <a:t>Етнологија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људска</a:t>
            </a:r>
            <a:r>
              <a:rPr lang="sr-Latn-CS" dirty="0" smtClean="0"/>
              <a:t> </a:t>
            </a:r>
            <a:r>
              <a:rPr lang="ru-RU" dirty="0" smtClean="0"/>
              <a:t>култура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традиција</a:t>
            </a:r>
            <a:r>
              <a:rPr lang="sr-Latn-CS" dirty="0" smtClean="0"/>
              <a:t>)</a:t>
            </a:r>
          </a:p>
          <a:p>
            <a:pPr algn="ctr">
              <a:buNone/>
            </a:pPr>
            <a:r>
              <a:rPr lang="sr-Latn-CS" dirty="0" smtClean="0"/>
              <a:t> </a:t>
            </a:r>
            <a:r>
              <a:rPr lang="ru-RU" b="1" dirty="0" smtClean="0"/>
              <a:t>Граничне</a:t>
            </a:r>
            <a:r>
              <a:rPr lang="sr-Latn-CS" b="1" dirty="0" smtClean="0"/>
              <a:t> </a:t>
            </a:r>
            <a:r>
              <a:rPr lang="ru-RU" b="1" dirty="0" smtClean="0"/>
              <a:t>дисциплине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педагошка</a:t>
            </a:r>
            <a:r>
              <a:rPr lang="sr-Latn-CS" dirty="0" smtClean="0"/>
              <a:t> </a:t>
            </a:r>
            <a:r>
              <a:rPr lang="ru-RU" dirty="0" smtClean="0"/>
              <a:t>психологија</a:t>
            </a:r>
            <a:r>
              <a:rPr lang="sr-Latn-CS" dirty="0" smtClean="0"/>
              <a:t>,...)</a:t>
            </a: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sz="2800" dirty="0" smtClean="0"/>
              <a:t>Веза предшколске педагогије са другим наукама </a:t>
            </a:r>
            <a:r>
              <a:rPr lang="sr-Latn-CS" sz="2800" dirty="0" smtClean="0"/>
              <a:t/>
            </a:r>
            <a:br>
              <a:rPr lang="sr-Latn-CS" sz="2800" dirty="0" smtClean="0"/>
            </a:br>
            <a:r>
              <a:rPr lang="sr-Cyrl-CS" sz="2800" dirty="0" smtClean="0"/>
              <a:t>- </a:t>
            </a:r>
            <a:r>
              <a:rPr lang="ru-RU" sz="2800" dirty="0" smtClean="0"/>
              <a:t>диференцирање</a:t>
            </a:r>
            <a:r>
              <a:rPr lang="sr-Latn-CS" sz="2800" dirty="0" smtClean="0"/>
              <a:t> </a:t>
            </a:r>
            <a:r>
              <a:rPr lang="ru-RU" sz="2800" dirty="0" smtClean="0"/>
              <a:t>и</a:t>
            </a:r>
            <a:r>
              <a:rPr lang="sr-Latn-CS" sz="2800" dirty="0" smtClean="0"/>
              <a:t> </a:t>
            </a:r>
            <a:r>
              <a:rPr lang="ru-RU" sz="2800" dirty="0" smtClean="0"/>
              <a:t>повезивање</a:t>
            </a:r>
            <a:r>
              <a:rPr lang="sr-Latn-CS" sz="2800" dirty="0" smtClean="0"/>
              <a:t> -</a:t>
            </a:r>
            <a:endParaRPr lang="sr-Cyrl-C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r-Latn-CS" dirty="0" smtClean="0"/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 </a:t>
            </a:r>
            <a:r>
              <a:rPr lang="ru-RU" b="1" dirty="0" smtClean="0"/>
              <a:t>Општа</a:t>
            </a:r>
            <a:r>
              <a:rPr lang="sr-Latn-CS" b="1" dirty="0" smtClean="0"/>
              <a:t> </a:t>
            </a:r>
            <a:r>
              <a:rPr lang="ru-RU" b="1" dirty="0" smtClean="0"/>
              <a:t>педагогија</a:t>
            </a:r>
            <a:r>
              <a:rPr lang="sr-Latn-CS" dirty="0" smtClean="0"/>
              <a:t> (</a:t>
            </a:r>
            <a:r>
              <a:rPr lang="ru-RU" dirty="0" smtClean="0"/>
              <a:t>кључни</a:t>
            </a:r>
            <a:r>
              <a:rPr lang="sr-Latn-CS" dirty="0" smtClean="0"/>
              <a:t> </a:t>
            </a:r>
            <a:r>
              <a:rPr lang="ru-RU" dirty="0" smtClean="0"/>
              <a:t>појмови</a:t>
            </a:r>
            <a:r>
              <a:rPr lang="sr-Latn-CS" dirty="0" smtClean="0"/>
              <a:t>,...)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 </a:t>
            </a:r>
            <a:r>
              <a:rPr lang="ru-RU" b="1" dirty="0" smtClean="0"/>
              <a:t>Историја</a:t>
            </a:r>
            <a:r>
              <a:rPr lang="sr-Latn-CS" b="1" dirty="0" smtClean="0"/>
              <a:t> </a:t>
            </a:r>
            <a:r>
              <a:rPr lang="ru-RU" b="1" dirty="0" smtClean="0"/>
              <a:t>педагогије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педагошк</a:t>
            </a:r>
            <a:r>
              <a:rPr lang="sr-Latn-CS" dirty="0" smtClean="0"/>
              <a:t>e </a:t>
            </a:r>
            <a:r>
              <a:rPr lang="ru-RU" dirty="0" smtClean="0"/>
              <a:t>идеј</a:t>
            </a:r>
            <a:r>
              <a:rPr lang="sr-Latn-CS" dirty="0" smtClean="0"/>
              <a:t>e,  ...)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 </a:t>
            </a:r>
            <a:r>
              <a:rPr lang="ru-RU" b="1" dirty="0" smtClean="0"/>
              <a:t>Породична</a:t>
            </a:r>
            <a:r>
              <a:rPr lang="sr-Latn-CS" b="1" dirty="0" smtClean="0"/>
              <a:t> </a:t>
            </a:r>
            <a:r>
              <a:rPr lang="ru-RU" b="1" dirty="0" smtClean="0"/>
              <a:t>педагогија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односи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породици</a:t>
            </a:r>
            <a:r>
              <a:rPr lang="sr-Latn-CS" dirty="0" smtClean="0"/>
              <a:t>,...)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 </a:t>
            </a:r>
            <a:r>
              <a:rPr lang="ru-RU" b="1" dirty="0" smtClean="0"/>
              <a:t>Педагошка</a:t>
            </a:r>
            <a:r>
              <a:rPr lang="sr-Latn-CS" b="1" dirty="0" smtClean="0"/>
              <a:t> </a:t>
            </a:r>
            <a:r>
              <a:rPr lang="ru-RU" b="1" dirty="0" smtClean="0"/>
              <a:t>методологија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научна</a:t>
            </a:r>
            <a:r>
              <a:rPr lang="sr-Latn-CS" dirty="0" smtClean="0"/>
              <a:t> </a:t>
            </a:r>
            <a:r>
              <a:rPr lang="ru-RU" dirty="0" smtClean="0"/>
              <a:t>истраживања</a:t>
            </a:r>
            <a:r>
              <a:rPr lang="sr-Latn-CS" dirty="0" smtClean="0"/>
              <a:t> </a:t>
            </a:r>
            <a:r>
              <a:rPr lang="ru-RU" dirty="0" smtClean="0"/>
              <a:t>педагошке</a:t>
            </a:r>
            <a:r>
              <a:rPr lang="sr-Latn-CS" dirty="0" smtClean="0"/>
              <a:t> </a:t>
            </a:r>
            <a:r>
              <a:rPr lang="ru-RU" dirty="0" smtClean="0"/>
              <a:t>теорије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праксе</a:t>
            </a:r>
            <a:r>
              <a:rPr lang="sr-Latn-CS" dirty="0" smtClean="0"/>
              <a:t>,...)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 </a:t>
            </a:r>
            <a:r>
              <a:rPr lang="ru-RU" b="1" dirty="0" smtClean="0"/>
              <a:t>Школска</a:t>
            </a:r>
            <a:r>
              <a:rPr lang="sr-Latn-CS" b="1" dirty="0" smtClean="0"/>
              <a:t> </a:t>
            </a:r>
            <a:r>
              <a:rPr lang="ru-RU" b="1" dirty="0" smtClean="0"/>
              <a:t>педагогија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континуитет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ситему</a:t>
            </a:r>
            <a:r>
              <a:rPr lang="sr-Latn-CS" dirty="0" smtClean="0"/>
              <a:t>,...)</a:t>
            </a:r>
          </a:p>
          <a:p>
            <a:pPr>
              <a:buFont typeface="Wingdings" pitchFamily="2" charset="2"/>
              <a:buChar char="Ø"/>
            </a:pPr>
            <a:r>
              <a:rPr lang="sr-Latn-CS" b="1" dirty="0" smtClean="0"/>
              <a:t> </a:t>
            </a:r>
            <a:r>
              <a:rPr lang="ru-RU" b="1" dirty="0" smtClean="0"/>
              <a:t>Педагогија</a:t>
            </a:r>
            <a:r>
              <a:rPr lang="sr-Latn-CS" b="1" dirty="0" smtClean="0"/>
              <a:t> </a:t>
            </a:r>
            <a:r>
              <a:rPr lang="ru-RU" b="1" dirty="0" smtClean="0"/>
              <a:t>слободног</a:t>
            </a:r>
            <a:r>
              <a:rPr lang="sr-Latn-CS" b="1" dirty="0" smtClean="0"/>
              <a:t> </a:t>
            </a:r>
            <a:r>
              <a:rPr lang="ru-RU" b="1" dirty="0" smtClean="0"/>
              <a:t>времена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избор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организација</a:t>
            </a:r>
            <a:r>
              <a:rPr lang="sr-Latn-CS" dirty="0" smtClean="0"/>
              <a:t> </a:t>
            </a:r>
            <a:r>
              <a:rPr lang="ru-RU" dirty="0" smtClean="0"/>
              <a:t>активности</a:t>
            </a:r>
            <a:r>
              <a:rPr lang="sr-Latn-CS" dirty="0" smtClean="0"/>
              <a:t>,...)</a:t>
            </a:r>
          </a:p>
          <a:p>
            <a:pPr>
              <a:buFont typeface="Wingdings" pitchFamily="2" charset="2"/>
              <a:buChar char="Ø"/>
            </a:pPr>
            <a:r>
              <a:rPr lang="sr-Latn-CS" b="1" dirty="0" smtClean="0"/>
              <a:t> </a:t>
            </a:r>
            <a:r>
              <a:rPr lang="ru-RU" b="1" dirty="0" smtClean="0"/>
              <a:t>Методика</a:t>
            </a:r>
            <a:r>
              <a:rPr lang="sr-Latn-CS" b="1" dirty="0" smtClean="0"/>
              <a:t> </a:t>
            </a:r>
            <a:r>
              <a:rPr lang="ru-RU" b="1" dirty="0" smtClean="0"/>
              <a:t>васпитно</a:t>
            </a:r>
            <a:r>
              <a:rPr lang="sr-Latn-CS" b="1" dirty="0" smtClean="0"/>
              <a:t>-</a:t>
            </a:r>
            <a:r>
              <a:rPr lang="ru-RU" b="1" dirty="0" smtClean="0"/>
              <a:t>образовног</a:t>
            </a:r>
            <a:r>
              <a:rPr lang="sr-Latn-CS" b="1" dirty="0" smtClean="0"/>
              <a:t> </a:t>
            </a:r>
            <a:r>
              <a:rPr lang="ru-RU" b="1" dirty="0" smtClean="0"/>
              <a:t>рада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ru-RU" dirty="0" smtClean="0"/>
              <a:t>циљеви</a:t>
            </a:r>
            <a:r>
              <a:rPr lang="sr-Latn-CS" dirty="0" smtClean="0"/>
              <a:t>, </a:t>
            </a:r>
            <a:r>
              <a:rPr lang="ru-RU" dirty="0" smtClean="0"/>
              <a:t>задаци</a:t>
            </a:r>
            <a:r>
              <a:rPr lang="sr-Latn-CS" dirty="0" smtClean="0"/>
              <a:t>, </a:t>
            </a:r>
            <a:r>
              <a:rPr lang="ru-RU" dirty="0" smtClean="0"/>
              <a:t>садржаји</a:t>
            </a:r>
            <a:r>
              <a:rPr lang="sr-Latn-CS" dirty="0" smtClean="0"/>
              <a:t>, </a:t>
            </a:r>
            <a:r>
              <a:rPr lang="ru-RU" dirty="0" smtClean="0"/>
              <a:t>организација</a:t>
            </a:r>
            <a:r>
              <a:rPr lang="sr-Latn-CS" dirty="0" smtClean="0"/>
              <a:t> </a:t>
            </a:r>
            <a:r>
              <a:rPr lang="ru-RU" dirty="0" smtClean="0"/>
              <a:t>активности</a:t>
            </a:r>
            <a:r>
              <a:rPr lang="sr-Latn-CS" dirty="0" smtClean="0"/>
              <a:t>,...)</a:t>
            </a:r>
          </a:p>
          <a:p>
            <a:pPr algn="ctr">
              <a:buNone/>
            </a:pPr>
            <a:r>
              <a:rPr lang="sr-Latn-CS" b="1" dirty="0" smtClean="0"/>
              <a:t>...</a:t>
            </a:r>
          </a:p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CS" sz="2800" dirty="0" smtClean="0"/>
              <a:t>Веза</a:t>
            </a:r>
            <a:r>
              <a:rPr lang="sr-Latn-CS" sz="2800" dirty="0" smtClean="0"/>
              <a:t> </a:t>
            </a:r>
            <a:r>
              <a:rPr lang="ru-RU" sz="2800" dirty="0" smtClean="0"/>
              <a:t>предшколске</a:t>
            </a:r>
            <a:r>
              <a:rPr lang="sr-Latn-CS" sz="2800" dirty="0" smtClean="0"/>
              <a:t> </a:t>
            </a:r>
            <a:r>
              <a:rPr lang="ru-RU" sz="2800" dirty="0" smtClean="0"/>
              <a:t>педагогије</a:t>
            </a:r>
            <a:r>
              <a:rPr lang="sr-Latn-CS" sz="2800" dirty="0" smtClean="0"/>
              <a:t> </a:t>
            </a:r>
            <a:r>
              <a:rPr lang="ru-RU" sz="2800" dirty="0" smtClean="0"/>
              <a:t>са</a:t>
            </a:r>
            <a:r>
              <a:rPr lang="sr-Latn-CS" sz="2800" dirty="0" smtClean="0"/>
              <a:t> </a:t>
            </a:r>
            <a:r>
              <a:rPr lang="ru-RU" sz="2800" dirty="0" smtClean="0"/>
              <a:t>другим</a:t>
            </a:r>
            <a:r>
              <a:rPr lang="sr-Latn-CS" sz="2800" dirty="0" smtClean="0"/>
              <a:t> </a:t>
            </a:r>
            <a:r>
              <a:rPr lang="ru-RU" sz="2800" dirty="0" smtClean="0"/>
              <a:t>педагошким</a:t>
            </a:r>
            <a:r>
              <a:rPr lang="sr-Latn-CS" sz="2800" dirty="0" smtClean="0"/>
              <a:t> </a:t>
            </a:r>
            <a:r>
              <a:rPr lang="ru-RU" sz="2800" dirty="0" smtClean="0"/>
              <a:t>дисциплинама</a:t>
            </a:r>
            <a:r>
              <a:rPr lang="sr-Latn-CS" sz="2800" dirty="0" smtClean="0"/>
              <a:t> </a:t>
            </a:r>
            <a:br>
              <a:rPr lang="sr-Latn-CS" sz="2800" dirty="0" smtClean="0"/>
            </a:br>
            <a:r>
              <a:rPr lang="sr-Latn-CS" sz="2800" dirty="0" smtClean="0"/>
              <a:t>– </a:t>
            </a:r>
            <a:r>
              <a:rPr lang="ru-RU" sz="2800" dirty="0" smtClean="0"/>
              <a:t>интердисциплинарни</a:t>
            </a:r>
            <a:r>
              <a:rPr lang="sr-Latn-CS" sz="2800" dirty="0" smtClean="0"/>
              <a:t> </a:t>
            </a:r>
            <a:r>
              <a:rPr lang="ru-RU" sz="2800" dirty="0" smtClean="0"/>
              <a:t>однос</a:t>
            </a:r>
            <a:r>
              <a:rPr lang="sr-Latn-CS" sz="2800" dirty="0" smtClean="0"/>
              <a:t> -</a:t>
            </a:r>
            <a:endParaRPr lang="sr-Latn-C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</a:t>
            </a:r>
            <a:r>
              <a:rPr lang="sr-Latn-CS" dirty="0" smtClean="0"/>
              <a:t> </a:t>
            </a:r>
            <a:r>
              <a:rPr lang="ru-RU" dirty="0" smtClean="0"/>
              <a:t>ПП</a:t>
            </a:r>
            <a:r>
              <a:rPr lang="sr-Latn-CS" dirty="0" smtClean="0"/>
              <a:t> </a:t>
            </a:r>
            <a:r>
              <a:rPr lang="ru-RU" dirty="0" smtClean="0"/>
              <a:t>као</a:t>
            </a:r>
            <a:r>
              <a:rPr lang="sr-Latn-CS" dirty="0" smtClean="0"/>
              <a:t> </a:t>
            </a:r>
            <a:r>
              <a:rPr lang="ru-RU" dirty="0" smtClean="0"/>
              <a:t>научне</a:t>
            </a:r>
            <a:r>
              <a:rPr lang="sr-Latn-CS" dirty="0" smtClean="0"/>
              <a:t> </a:t>
            </a:r>
            <a:r>
              <a:rPr lang="ru-RU" dirty="0" smtClean="0"/>
              <a:t>дисциплине</a:t>
            </a:r>
            <a:endParaRPr lang="sr-Latn-CS" dirty="0" smtClean="0"/>
          </a:p>
          <a:p>
            <a:r>
              <a:rPr lang="ru-RU" dirty="0" smtClean="0"/>
              <a:t>Задаци</a:t>
            </a:r>
            <a:r>
              <a:rPr lang="sr-Latn-CS" dirty="0" smtClean="0"/>
              <a:t> </a:t>
            </a:r>
            <a:r>
              <a:rPr lang="ru-RU" dirty="0" smtClean="0"/>
              <a:t>ПП</a:t>
            </a:r>
            <a:r>
              <a:rPr lang="sr-Latn-CS" dirty="0" smtClean="0"/>
              <a:t> </a:t>
            </a:r>
            <a:r>
              <a:rPr lang="ru-RU" dirty="0" smtClean="0"/>
              <a:t>као</a:t>
            </a:r>
            <a:r>
              <a:rPr lang="sr-Latn-CS" dirty="0" smtClean="0"/>
              <a:t> </a:t>
            </a:r>
            <a:r>
              <a:rPr lang="ru-RU" dirty="0" smtClean="0"/>
              <a:t>научне</a:t>
            </a:r>
            <a:r>
              <a:rPr lang="sr-Latn-CS" dirty="0" smtClean="0"/>
              <a:t> </a:t>
            </a:r>
            <a:r>
              <a:rPr lang="ru-RU" dirty="0" smtClean="0"/>
              <a:t>дисциплине</a:t>
            </a:r>
            <a:endParaRPr lang="sr-Latn-CS" dirty="0" smtClean="0"/>
          </a:p>
          <a:p>
            <a:r>
              <a:rPr lang="ru-RU" dirty="0" smtClean="0"/>
              <a:t>Разлози</a:t>
            </a:r>
            <a:r>
              <a:rPr lang="sr-Latn-CS" dirty="0" smtClean="0"/>
              <a:t> </a:t>
            </a:r>
            <a:r>
              <a:rPr lang="ru-RU" dirty="0" smtClean="0"/>
              <a:t>за</a:t>
            </a:r>
            <a:r>
              <a:rPr lang="sr-Latn-CS" dirty="0" smtClean="0"/>
              <a:t> </a:t>
            </a:r>
            <a:r>
              <a:rPr lang="ru-RU" dirty="0" smtClean="0"/>
              <a:t>диференцирање</a:t>
            </a:r>
            <a:r>
              <a:rPr lang="sr-Latn-CS" dirty="0" smtClean="0"/>
              <a:t> </a:t>
            </a:r>
            <a:r>
              <a:rPr lang="ru-RU" dirty="0" smtClean="0"/>
              <a:t>ПП</a:t>
            </a:r>
            <a:endParaRPr lang="sr-Latn-CS" dirty="0" smtClean="0"/>
          </a:p>
          <a:p>
            <a:r>
              <a:rPr lang="ru-RU" dirty="0" smtClean="0"/>
              <a:t>Вертикални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хоризонтални</a:t>
            </a:r>
            <a:r>
              <a:rPr lang="sr-Latn-CS" dirty="0" smtClean="0"/>
              <a:t> </a:t>
            </a:r>
            <a:r>
              <a:rPr lang="ru-RU" dirty="0" smtClean="0"/>
              <a:t>континуитет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систему</a:t>
            </a:r>
            <a:r>
              <a:rPr lang="sr-Latn-CS" dirty="0" smtClean="0"/>
              <a:t> </a:t>
            </a:r>
            <a:r>
              <a:rPr lang="ru-RU" dirty="0" smtClean="0"/>
              <a:t>педагошких</a:t>
            </a:r>
            <a:r>
              <a:rPr lang="sr-Latn-CS" dirty="0" smtClean="0"/>
              <a:t> </a:t>
            </a:r>
            <a:r>
              <a:rPr lang="ru-RU" dirty="0" smtClean="0"/>
              <a:t>дисциплина</a:t>
            </a:r>
            <a:endParaRPr lang="sr-Latn-CS" dirty="0" smtClean="0"/>
          </a:p>
          <a:p>
            <a:r>
              <a:rPr lang="ru-RU" dirty="0" smtClean="0"/>
              <a:t>ПП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друге</a:t>
            </a:r>
            <a:r>
              <a:rPr lang="sr-Latn-CS" dirty="0" smtClean="0"/>
              <a:t> </a:t>
            </a:r>
            <a:r>
              <a:rPr lang="ru-RU" dirty="0" smtClean="0"/>
              <a:t>науке</a:t>
            </a:r>
            <a:endParaRPr lang="sr-Latn-CS" dirty="0" smtClean="0"/>
          </a:p>
          <a:p>
            <a:r>
              <a:rPr lang="ru-RU" dirty="0" smtClean="0"/>
              <a:t>ПП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друге</a:t>
            </a:r>
            <a:r>
              <a:rPr lang="sr-Latn-CS" dirty="0" smtClean="0"/>
              <a:t> </a:t>
            </a:r>
            <a:r>
              <a:rPr lang="ru-RU" dirty="0" smtClean="0"/>
              <a:t>педагошке</a:t>
            </a:r>
            <a:r>
              <a:rPr lang="sr-Latn-CS" dirty="0" smtClean="0"/>
              <a:t> </a:t>
            </a:r>
            <a:r>
              <a:rPr lang="ru-RU" dirty="0" smtClean="0"/>
              <a:t>дисциплине</a:t>
            </a:r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ЕВАЛУАЦИЈА</a:t>
            </a:r>
            <a:r>
              <a:rPr lang="sr-Latn-CS" sz="3200" dirty="0" smtClean="0"/>
              <a:t> </a:t>
            </a:r>
            <a:br>
              <a:rPr lang="sr-Latn-CS" sz="3200" dirty="0" smtClean="0"/>
            </a:br>
            <a:r>
              <a:rPr lang="sr-Latn-CS" sz="3200" dirty="0" smtClean="0"/>
              <a:t>(</a:t>
            </a:r>
            <a:r>
              <a:rPr lang="ru-RU" sz="3200" dirty="0" smtClean="0"/>
              <a:t>кључни</a:t>
            </a:r>
            <a:r>
              <a:rPr lang="sr-Latn-CS" sz="3200" dirty="0" smtClean="0"/>
              <a:t> </a:t>
            </a:r>
            <a:r>
              <a:rPr lang="ru-RU" sz="3200" dirty="0" smtClean="0"/>
              <a:t>појмови</a:t>
            </a:r>
            <a:r>
              <a:rPr lang="sr-Latn-CS" sz="3200" dirty="0" smtClean="0"/>
              <a:t>)</a:t>
            </a:r>
            <a:endParaRPr lang="sr-Latn-C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385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 Развојност и нормативност ПП као научне дисциплине</vt:lpstr>
      <vt:lpstr>Задаци предшколске педагогије</vt:lpstr>
      <vt:lpstr>Диференцирање предшколске педагогије (разлози)</vt:lpstr>
      <vt:lpstr>Континуитет у систему педагошких дисциплина</vt:lpstr>
      <vt:lpstr>Веза предшколске педагогије са другим наукама  - диференцирање и повезивање -</vt:lpstr>
      <vt:lpstr>Веза предшколске педагогије са другим педагошким дисциплинама  – интердисциплинарни однос -</vt:lpstr>
      <vt:lpstr>ЕВАЛУАЦИЈА  (кључни појмови)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Pредшколскa педагогијa као научнa дисциплинa</dc:title>
  <dc:creator>Emina Kopas</dc:creator>
  <cp:lastModifiedBy>Emina</cp:lastModifiedBy>
  <cp:revision>17</cp:revision>
  <dcterms:created xsi:type="dcterms:W3CDTF">2010-10-18T23:06:08Z</dcterms:created>
  <dcterms:modified xsi:type="dcterms:W3CDTF">2016-09-20T21:38:17Z</dcterms:modified>
</cp:coreProperties>
</file>